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83" r:id="rId3"/>
    <p:sldId id="282" r:id="rId4"/>
    <p:sldId id="260" r:id="rId5"/>
    <p:sldId id="273" r:id="rId6"/>
    <p:sldId id="258" r:id="rId7"/>
    <p:sldId id="289" r:id="rId8"/>
    <p:sldId id="262" r:id="rId9"/>
    <p:sldId id="264" r:id="rId10"/>
    <p:sldId id="266" r:id="rId11"/>
    <p:sldId id="268" r:id="rId12"/>
    <p:sldId id="271" r:id="rId13"/>
    <p:sldId id="287" r:id="rId14"/>
    <p:sldId id="257" r:id="rId15"/>
    <p:sldId id="274" r:id="rId16"/>
    <p:sldId id="276" r:id="rId17"/>
    <p:sldId id="288"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E" initials="Z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Grid="0" snapToObjects="1">
      <p:cViewPr varScale="1">
        <p:scale>
          <a:sx n="79" d="100"/>
          <a:sy n="79" d="100"/>
        </p:scale>
        <p:origin x="126" y="516"/>
      </p:cViewPr>
      <p:guideLst/>
    </p:cSldViewPr>
  </p:slideViewPr>
  <p:outlineViewPr>
    <p:cViewPr>
      <p:scale>
        <a:sx n="33" d="100"/>
        <a:sy n="33" d="100"/>
      </p:scale>
      <p:origin x="0" y="-5700"/>
    </p:cViewPr>
  </p:outlineViewPr>
  <p:notesTextViewPr>
    <p:cViewPr>
      <p:scale>
        <a:sx n="3" d="2"/>
        <a:sy n="3" d="2"/>
      </p:scale>
      <p:origin x="0" y="0"/>
    </p:cViewPr>
  </p:notesTextViewPr>
  <p:notesViewPr>
    <p:cSldViewPr snapToGrid="0" snapToObjects="1">
      <p:cViewPr varScale="1">
        <p:scale>
          <a:sx n="105" d="100"/>
          <a:sy n="105" d="100"/>
        </p:scale>
        <p:origin x="49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F90364-8B52-1A40-B1AC-FA0CCA71A123}" type="slidenum">
              <a:rPr lang="en-US" smtClean="0"/>
              <a:t>‹#›</a:t>
            </a:fld>
            <a:endParaRPr lang="en-US"/>
          </a:p>
        </p:txBody>
      </p:sp>
    </p:spTree>
    <p:extLst>
      <p:ext uri="{BB962C8B-B14F-4D97-AF65-F5344CB8AC3E}">
        <p14:creationId xmlns:p14="http://schemas.microsoft.com/office/powerpoint/2010/main" val="702168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7C367-75DF-FD44-87C6-7F8864162103}"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8A63D-9D01-6848-BE52-B71F335034EA}" type="slidenum">
              <a:rPr lang="en-US" smtClean="0"/>
              <a:t>‹#›</a:t>
            </a:fld>
            <a:endParaRPr lang="en-US"/>
          </a:p>
        </p:txBody>
      </p:sp>
    </p:spTree>
    <p:extLst>
      <p:ext uri="{BB962C8B-B14F-4D97-AF65-F5344CB8AC3E}">
        <p14:creationId xmlns:p14="http://schemas.microsoft.com/office/powerpoint/2010/main" val="172980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10"/>
          </p:nvPr>
        </p:nvSpPr>
        <p:spPr/>
        <p:txBody>
          <a:bodyPr/>
          <a:lstStyle/>
          <a:p>
            <a:fld id="{DDEFC71F-AB01-9D4D-B5BB-56CF3579AE22}" type="slidenum">
              <a:rPr lang="en-US" smtClean="0"/>
              <a:t>4</a:t>
            </a:fld>
            <a:endParaRPr lang="en-US"/>
          </a:p>
        </p:txBody>
      </p:sp>
    </p:spTree>
    <p:extLst>
      <p:ext uri="{BB962C8B-B14F-4D97-AF65-F5344CB8AC3E}">
        <p14:creationId xmlns:p14="http://schemas.microsoft.com/office/powerpoint/2010/main" val="58422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i="1" dirty="0"/>
              <a:t>Aruna</a:t>
            </a:r>
          </a:p>
          <a:p>
            <a:pPr marL="171450" indent="-171450">
              <a:buFont typeface="Arial"/>
              <a:buChar char="•"/>
            </a:pPr>
            <a:r>
              <a:rPr lang="en-US" i="1" dirty="0" err="1"/>
              <a:t>Shawntell</a:t>
            </a:r>
            <a:r>
              <a:rPr lang="en-US" i="1" dirty="0"/>
              <a:t> has been having a lot more tremors lately that inhibit her from walking around to do his daily chores. The doctor has suggested that she look into using</a:t>
            </a:r>
            <a:r>
              <a:rPr lang="en-US" i="1" baseline="0" dirty="0"/>
              <a:t> a walker.  She</a:t>
            </a:r>
            <a:r>
              <a:rPr lang="en-US" i="1" dirty="0"/>
              <a:t> would like a walker but is unsure of what type she needs.</a:t>
            </a:r>
            <a:r>
              <a:rPr lang="en-US" dirty="0"/>
              <a:t>  </a:t>
            </a:r>
          </a:p>
          <a:p>
            <a:pPr marL="171450" indent="-171450">
              <a:buFont typeface="Arial"/>
              <a:buChar char="•"/>
            </a:pPr>
            <a:r>
              <a:rPr lang="en-US" i="1" dirty="0" err="1"/>
              <a:t>Shawntell</a:t>
            </a:r>
            <a:r>
              <a:rPr lang="en-US" i="1" dirty="0"/>
              <a:t> often feels sad and unable to cope with her struggle with Parkinson’s. She is taking medications to control her tremors but wonders what else she can do to lift her spirits. She would like to try some non medical ways to address</a:t>
            </a:r>
            <a:r>
              <a:rPr lang="en-US" i="1" baseline="0" dirty="0"/>
              <a:t> her sadness.</a:t>
            </a:r>
            <a:r>
              <a:rPr lang="en-US" i="1" dirty="0"/>
              <a:t> </a:t>
            </a:r>
            <a:endParaRPr lang="en-US"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1" dirty="0" err="1"/>
              <a:t>Shawntell</a:t>
            </a:r>
            <a:r>
              <a:rPr lang="en-US" i="1" dirty="0"/>
              <a:t> visits the ILC to learn about walkers and find out more information on how to combat her mood</a:t>
            </a:r>
            <a:r>
              <a:rPr lang="en-US" i="1" baseline="0" dirty="0"/>
              <a:t> swings</a:t>
            </a:r>
            <a:r>
              <a:rPr lang="en-US" i="1" dirty="0"/>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1" dirty="0"/>
              <a:t>As part of step 2 After speaking with Sheila, the IL specialist downloads fact sheets on Assistive Technology and Depression and Parkinson’s disease from the HAIL website. Sheila and the IL specialist decide to meet in one week to set goals after she has had a chance to look over the handouts.</a:t>
            </a: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DEFC71F-AB01-9D4D-B5BB-56CF3579AE22}" type="slidenum">
              <a:rPr lang="en-US" smtClean="0"/>
              <a:t>15</a:t>
            </a:fld>
            <a:endParaRPr lang="en-US"/>
          </a:p>
        </p:txBody>
      </p:sp>
    </p:spTree>
    <p:extLst>
      <p:ext uri="{BB962C8B-B14F-4D97-AF65-F5344CB8AC3E}">
        <p14:creationId xmlns:p14="http://schemas.microsoft.com/office/powerpoint/2010/main" val="7148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i="1" dirty="0"/>
              <a:t>Aruna</a:t>
            </a:r>
          </a:p>
          <a:p>
            <a:pPr marL="171450" indent="-171450">
              <a:buFont typeface="Arial"/>
              <a:buChar char="•"/>
            </a:pPr>
            <a:r>
              <a:rPr lang="en-US" i="1" dirty="0" err="1"/>
              <a:t>Shawntell</a:t>
            </a:r>
            <a:r>
              <a:rPr lang="en-US" i="1" dirty="0"/>
              <a:t> has been having a lot more tremors lately that inhibit her from walking around to do his daily chores. The doctor has suggested that she look into using</a:t>
            </a:r>
            <a:r>
              <a:rPr lang="en-US" i="1" baseline="0" dirty="0"/>
              <a:t> a walker.  She</a:t>
            </a:r>
            <a:r>
              <a:rPr lang="en-US" i="1" dirty="0"/>
              <a:t> would like a walker but is unsure of what type she needs.</a:t>
            </a:r>
            <a:r>
              <a:rPr lang="en-US" dirty="0"/>
              <a:t>  </a:t>
            </a:r>
          </a:p>
          <a:p>
            <a:pPr marL="171450" indent="-171450">
              <a:buFont typeface="Arial"/>
              <a:buChar char="•"/>
            </a:pPr>
            <a:r>
              <a:rPr lang="en-US" i="1" dirty="0" err="1"/>
              <a:t>Shawntell</a:t>
            </a:r>
            <a:r>
              <a:rPr lang="en-US" i="1" dirty="0"/>
              <a:t> often feels sad and unable to cope with her struggle with Parkinson’s. She is taking medications to control her tremors but wonders what else she can do to lift her spirits. She would like to try some non medical ways to address</a:t>
            </a:r>
            <a:r>
              <a:rPr lang="en-US" i="1" baseline="0" dirty="0"/>
              <a:t> her sadness.</a:t>
            </a:r>
            <a:r>
              <a:rPr lang="en-US" i="1" dirty="0"/>
              <a:t> </a:t>
            </a:r>
            <a:endParaRPr lang="en-US"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1" dirty="0" err="1"/>
              <a:t>Shawntell</a:t>
            </a:r>
            <a:r>
              <a:rPr lang="en-US" i="1" dirty="0"/>
              <a:t> visits the ILC to learn about walkers and find out more information on how to combat her mood</a:t>
            </a:r>
            <a:r>
              <a:rPr lang="en-US" i="1" baseline="0" dirty="0"/>
              <a:t> swings</a:t>
            </a:r>
            <a:r>
              <a:rPr lang="en-US" i="1" dirty="0"/>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1" dirty="0"/>
              <a:t>As part of step 2 After speaking with Sheila, the IL specialist downloads fact sheets on Assistive Technology and Depression and Parkinson’s disease from the HAIL website. Sheila and the IL specialist decide to meet in one week to set goals after she has had a chance to look over the handouts.</a:t>
            </a: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DEFC71F-AB01-9D4D-B5BB-56CF3579AE22}" type="slidenum">
              <a:rPr lang="en-US" smtClean="0"/>
              <a:t>17</a:t>
            </a:fld>
            <a:endParaRPr lang="en-US"/>
          </a:p>
        </p:txBody>
      </p:sp>
    </p:spTree>
    <p:extLst>
      <p:ext uri="{BB962C8B-B14F-4D97-AF65-F5344CB8AC3E}">
        <p14:creationId xmlns:p14="http://schemas.microsoft.com/office/powerpoint/2010/main" val="163599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5" y="770469"/>
            <a:ext cx="10782300" cy="1614951"/>
          </a:xfrm>
        </p:spPr>
        <p:txBody>
          <a:bodyPr anchor="b">
            <a:noAutofit/>
          </a:bodyPr>
          <a:lstStyle>
            <a:lvl1pPr algn="l">
              <a:lnSpc>
                <a:spcPct val="80000"/>
              </a:lnSpc>
              <a:defRPr sz="5400" spc="-90" baseline="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603505" y="2598793"/>
            <a:ext cx="9228201" cy="1874520"/>
          </a:xfrm>
        </p:spPr>
        <p:txBody>
          <a:bodyPr>
            <a:normAutofit/>
          </a:bodyPr>
          <a:lstStyle>
            <a:lvl1pPr marL="0" indent="0" algn="l">
              <a:buNone/>
              <a:defRPr sz="3200">
                <a:solidFill>
                  <a:srgbClr val="002060"/>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863" y="4520589"/>
            <a:ext cx="3078155" cy="15674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771526" y="714377"/>
            <a:ext cx="7734300" cy="5400675"/>
          </a:xfrm>
        </p:spPr>
        <p:txBody>
          <a:bodyPr vert="eaVert"/>
          <a:lstStyle>
            <a:lvl1pPr>
              <a:defRPr/>
            </a:lvl1pPr>
          </a:lstStyle>
          <a:p>
            <a:pPr lvl="0"/>
            <a:r>
              <a:rPr lang="en-US"/>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a:lvl1pPr>
            <a:lvl8pPr marL="1371450" indent="-342900">
              <a:buFont typeface="Arial" panose="020B0604020202020204" pitchFamily="34" charset="0"/>
              <a:buChar char="•"/>
              <a:defRPr sz="2400"/>
            </a:lvl8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676656" y="1998134"/>
            <a:ext cx="466344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011331" y="1998134"/>
            <a:ext cx="466344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hasCustomPrompt="1"/>
          </p:nvPr>
        </p:nvSpPr>
        <p:spPr>
          <a:xfrm>
            <a:off x="676656" y="2753084"/>
            <a:ext cx="466344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hasCustomPrompt="1"/>
          </p:nvPr>
        </p:nvSpPr>
        <p:spPr>
          <a:xfrm>
            <a:off x="6007608" y="2750990"/>
            <a:ext cx="466344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762000" y="762000"/>
            <a:ext cx="6096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7" name="Slide Number Placeholder 6"/>
          <p:cNvSpPr>
            <a:spLocks noGrp="1"/>
          </p:cNvSpPr>
          <p:nvPr>
            <p:ph type="sldNum" sz="quarter" idx="12"/>
          </p:nvPr>
        </p:nvSpPr>
        <p:spPr>
          <a:xfrm>
            <a:off x="8763927" y="5876414"/>
            <a:ext cx="2926080" cy="764635"/>
          </a:xfrm>
          <a:prstGeom prst="rect">
            <a:avLst/>
          </a:prstGeom>
        </p:spPr>
        <p:txBody>
          <a:bodyPr/>
          <a:lstStyle>
            <a:lvl1pPr>
              <a:defRPr>
                <a:solidFill>
                  <a:srgbClr val="FFFFFF">
                    <a:alpha val="20000"/>
                  </a:srgbClr>
                </a:solidFill>
              </a:defRPr>
            </a:lvl1pPr>
          </a:lstStyle>
          <a:p>
            <a:fld id="{FF58D106-F764-2543-B6BB-560D2BC1C8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4855960"/>
            <a:ext cx="10780776" cy="613283"/>
          </a:xfrm>
        </p:spPr>
        <p:txBody>
          <a:bodyPr anchor="b">
            <a:normAutofit/>
          </a:bodyPr>
          <a:lstStyle>
            <a:lvl1pPr>
              <a:defRPr sz="3200" b="0">
                <a:solidFill>
                  <a:srgbClr val="002060"/>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76656" y="5558041"/>
            <a:ext cx="9229344" cy="533400"/>
          </a:xfrm>
        </p:spPr>
        <p:txBody>
          <a:bodyPr>
            <a:normAutofit/>
          </a:bodyPr>
          <a:lstStyle>
            <a:lvl1pPr marL="0" indent="0">
              <a:lnSpc>
                <a:spcPct val="90000"/>
              </a:lnSpc>
              <a:buNone/>
              <a:defRPr sz="1800">
                <a:solidFill>
                  <a:srgbClr val="00206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6" y="499534"/>
            <a:ext cx="10772775" cy="1512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7226" y="2127739"/>
            <a:ext cx="10772775" cy="3650127"/>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p:nvSpPr>
        <p:spPr>
          <a:xfrm>
            <a:off x="0" y="6581002"/>
            <a:ext cx="12192000" cy="276999"/>
          </a:xfrm>
          <a:prstGeom prst="rect">
            <a:avLst/>
          </a:prstGeom>
          <a:solidFill>
            <a:srgbClr val="006F51"/>
          </a:solidFill>
        </p:spPr>
        <p:txBody>
          <a:bodyPr wrap="square">
            <a:spAutoFit/>
          </a:bodyPr>
          <a:lstStyle/>
          <a:p>
            <a:pPr marL="228600" indent="0" algn="l"/>
            <a:r>
              <a:rPr lang="en-US" sz="1200" dirty="0">
                <a:solidFill>
                  <a:schemeClr val="bg1"/>
                </a:solidFill>
              </a:rPr>
              <a:t>Research &amp; Training Center on Community Living</a:t>
            </a:r>
          </a:p>
        </p:txBody>
      </p:sp>
    </p:spTree>
    <p:extLst>
      <p:ext uri="{BB962C8B-B14F-4D97-AF65-F5344CB8AC3E}">
        <p14:creationId xmlns:p14="http://schemas.microsoft.com/office/powerpoint/2010/main" val="541886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ct val="85000"/>
        </a:lnSpc>
        <a:spcBef>
          <a:spcPct val="0"/>
        </a:spcBef>
        <a:buNone/>
        <a:defRPr sz="4400" kern="1200" spc="-90" baseline="0">
          <a:solidFill>
            <a:srgbClr val="002060"/>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a:defRPr sz="3600" kern="1200">
          <a:solidFill>
            <a:srgbClr val="002060"/>
          </a:solidFill>
          <a:latin typeface="+mn-lt"/>
          <a:ea typeface="+mn-ea"/>
          <a:cs typeface="+mn-cs"/>
        </a:defRPr>
      </a:lvl1pPr>
      <a:lvl2pPr marL="511969" indent="-257175" algn="l" defTabSz="685800" rtl="0" eaLnBrk="1" latinLnBrk="0" hangingPunct="1">
        <a:lnSpc>
          <a:spcPct val="85000"/>
        </a:lnSpc>
        <a:spcBef>
          <a:spcPts val="450"/>
        </a:spcBef>
        <a:buFont typeface="Calibri Light" panose="020F0302020204030204" pitchFamily="34" charset="0"/>
        <a:buChar char="̶"/>
        <a:defRPr sz="2800" kern="1200">
          <a:solidFill>
            <a:srgbClr val="002060"/>
          </a:solidFill>
          <a:latin typeface="+mn-lt"/>
          <a:ea typeface="+mn-ea"/>
          <a:cs typeface="+mn-cs"/>
        </a:defRPr>
      </a:lvl2pPr>
      <a:lvl3pPr marL="729854" indent="-173831" algn="l" defTabSz="685800" rtl="0" eaLnBrk="1" latinLnBrk="0" hangingPunct="1">
        <a:lnSpc>
          <a:spcPct val="85000"/>
        </a:lnSpc>
        <a:spcBef>
          <a:spcPts val="450"/>
        </a:spcBef>
        <a:buFont typeface="Courier New" panose="02070309020205020404" pitchFamily="49" charset="0"/>
        <a:buChar char="o"/>
        <a:tabLst>
          <a:tab pos="729854" algn="l"/>
        </a:tabLst>
        <a:defRPr sz="2800" i="1" kern="1200">
          <a:solidFill>
            <a:srgbClr val="002060"/>
          </a:solidFill>
          <a:latin typeface="+mn-lt"/>
          <a:ea typeface="+mn-ea"/>
          <a:cs typeface="+mn-cs"/>
        </a:defRPr>
      </a:lvl3pPr>
      <a:lvl4pPr marL="1066800" indent="-294085" algn="l" defTabSz="685800" rtl="0" eaLnBrk="1" latinLnBrk="0" hangingPunct="1">
        <a:lnSpc>
          <a:spcPct val="85000"/>
        </a:lnSpc>
        <a:spcBef>
          <a:spcPts val="450"/>
        </a:spcBef>
        <a:buFont typeface="Wingdings" panose="05000000000000000000" pitchFamily="2" charset="2"/>
        <a:buChar char="Ø"/>
        <a:defRPr sz="2800" kern="1200">
          <a:solidFill>
            <a:srgbClr val="002060"/>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rgbClr val="002060"/>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hail.ku.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hyperlink" Target="http://www.hail.ku.edu/"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445" y="1734066"/>
            <a:ext cx="10782300" cy="2311724"/>
          </a:xfrm>
        </p:spPr>
        <p:txBody>
          <a:bodyPr/>
          <a:lstStyle/>
          <a:p>
            <a:pPr algn="ctr"/>
            <a:r>
              <a:rPr lang="en-US" sz="4400" dirty="0"/>
              <a:t>Module 3-HAIL website</a:t>
            </a:r>
            <a:br>
              <a:rPr lang="en-US" sz="4400" dirty="0"/>
            </a:br>
            <a:br>
              <a:rPr lang="en-US" sz="4400" dirty="0"/>
            </a:br>
            <a:br>
              <a:rPr lang="en-US" sz="4400" dirty="0"/>
            </a:br>
            <a:r>
              <a:rPr lang="en-US" sz="4400" dirty="0"/>
              <a:t> </a:t>
            </a:r>
            <a:r>
              <a:rPr lang="en-US" sz="3200" dirty="0"/>
              <a:t>This module provides an overview of the HAIL website </a:t>
            </a:r>
          </a:p>
        </p:txBody>
      </p:sp>
      <p:pic>
        <p:nvPicPr>
          <p:cNvPr id="9" name="Picture 8" descr="The University of Kansas. KU. Health Access for Independent Living (HAI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73"/>
            <a:ext cx="12192000" cy="1624449"/>
          </a:xfrm>
          <a:prstGeom prst="rect">
            <a:avLst/>
          </a:prstGeom>
        </p:spPr>
      </p:pic>
    </p:spTree>
    <p:extLst>
      <p:ext uri="{BB962C8B-B14F-4D97-AF65-F5344CB8AC3E}">
        <p14:creationId xmlns:p14="http://schemas.microsoft.com/office/powerpoint/2010/main" val="188262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288"/>
            <a:ext cx="10515600" cy="1197457"/>
          </a:xfrm>
        </p:spPr>
        <p:txBody>
          <a:bodyPr>
            <a:noAutofit/>
          </a:bodyPr>
          <a:lstStyle/>
          <a:p>
            <a:pPr algn="ctr"/>
            <a:r>
              <a:rPr lang="en-US" sz="4000" dirty="0">
                <a:solidFill>
                  <a:schemeClr val="tx1"/>
                </a:solidFill>
              </a:rPr>
              <a:t>Navigating the HAIL website: </a:t>
            </a:r>
            <a:r>
              <a:rPr lang="en-US" sz="4000" i="1" dirty="0">
                <a:solidFill>
                  <a:schemeClr val="tx1"/>
                </a:solidFill>
              </a:rPr>
              <a:t>Consumer Skills -Cont’d</a:t>
            </a:r>
            <a:endParaRPr lang="en-US" sz="4000" dirty="0">
              <a:solidFill>
                <a:schemeClr val="tx1"/>
              </a:solidFill>
            </a:endParaRPr>
          </a:p>
        </p:txBody>
      </p:sp>
      <p:sp>
        <p:nvSpPr>
          <p:cNvPr id="3" name="Content Placeholder 2"/>
          <p:cNvSpPr>
            <a:spLocks noGrp="1"/>
          </p:cNvSpPr>
          <p:nvPr>
            <p:ph idx="1"/>
          </p:nvPr>
        </p:nvSpPr>
        <p:spPr>
          <a:xfrm>
            <a:off x="1006078" y="1335431"/>
            <a:ext cx="6809920" cy="2424525"/>
          </a:xfrm>
        </p:spPr>
        <p:txBody>
          <a:bodyPr>
            <a:normAutofit/>
          </a:bodyPr>
          <a:lstStyle/>
          <a:p>
            <a:pPr>
              <a:lnSpc>
                <a:spcPct val="150000"/>
              </a:lnSpc>
            </a:pPr>
            <a:r>
              <a:rPr lang="en-US" sz="3000" dirty="0">
                <a:solidFill>
                  <a:schemeClr val="tx1"/>
                </a:solidFill>
              </a:rPr>
              <a:t>Fact sheets on Consumer Skills</a:t>
            </a:r>
          </a:p>
          <a:p>
            <a:pPr>
              <a:lnSpc>
                <a:spcPct val="150000"/>
              </a:lnSpc>
            </a:pPr>
            <a:r>
              <a:rPr lang="en-US" sz="3000" dirty="0">
                <a:solidFill>
                  <a:schemeClr val="tx1"/>
                </a:solidFill>
              </a:rPr>
              <a:t>Click on the one that best fits your needs</a:t>
            </a:r>
          </a:p>
        </p:txBody>
      </p:sp>
      <p:pic>
        <p:nvPicPr>
          <p:cNvPr id="4" name="Picture 3" descr="Wheelchair user looking out the wind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356" y="3792832"/>
            <a:ext cx="3479980" cy="2320534"/>
          </a:xfrm>
          <a:prstGeom prst="rect">
            <a:avLst/>
          </a:prstGeom>
        </p:spPr>
      </p:pic>
    </p:spTree>
    <p:extLst>
      <p:ext uri="{BB962C8B-B14F-4D97-AF65-F5344CB8AC3E}">
        <p14:creationId xmlns:p14="http://schemas.microsoft.com/office/powerpoint/2010/main" val="206149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086" y="98435"/>
            <a:ext cx="7142359" cy="1465479"/>
          </a:xfrm>
        </p:spPr>
        <p:txBody>
          <a:bodyPr>
            <a:noAutofit/>
          </a:bodyPr>
          <a:lstStyle/>
          <a:p>
            <a:pPr algn="ctr"/>
            <a:r>
              <a:rPr lang="en-US" sz="4000" dirty="0">
                <a:solidFill>
                  <a:schemeClr val="tx1"/>
                </a:solidFill>
              </a:rPr>
              <a:t>Navigating the HAIL website:</a:t>
            </a:r>
            <a:br>
              <a:rPr lang="en-US" sz="4000" dirty="0">
                <a:solidFill>
                  <a:schemeClr val="tx1"/>
                </a:solidFill>
              </a:rPr>
            </a:br>
            <a:r>
              <a:rPr lang="en-US" sz="4000" i="1" dirty="0">
                <a:solidFill>
                  <a:schemeClr val="tx1"/>
                </a:solidFill>
              </a:rPr>
              <a:t>Secondary Conditions - Cont’d</a:t>
            </a:r>
          </a:p>
        </p:txBody>
      </p:sp>
      <p:sp>
        <p:nvSpPr>
          <p:cNvPr id="3" name="Content Placeholder 2"/>
          <p:cNvSpPr>
            <a:spLocks noGrp="1"/>
          </p:cNvSpPr>
          <p:nvPr>
            <p:ph idx="1"/>
          </p:nvPr>
        </p:nvSpPr>
        <p:spPr>
          <a:xfrm>
            <a:off x="1513247" y="2763657"/>
            <a:ext cx="10379989" cy="3629253"/>
          </a:xfrm>
        </p:spPr>
        <p:txBody>
          <a:bodyPr/>
          <a:lstStyle/>
          <a:p>
            <a:endParaRPr lang="en-US" dirty="0"/>
          </a:p>
          <a:p>
            <a:pPr>
              <a:lnSpc>
                <a:spcPct val="100000"/>
              </a:lnSpc>
            </a:pPr>
            <a:r>
              <a:rPr lang="en-US" sz="3000" dirty="0">
                <a:solidFill>
                  <a:schemeClr val="tx1"/>
                </a:solidFill>
              </a:rPr>
              <a:t>Fact sheets are available on three secondary conditions: pain, fatigue and depression</a:t>
            </a:r>
          </a:p>
          <a:p>
            <a:pPr>
              <a:lnSpc>
                <a:spcPct val="150000"/>
              </a:lnSpc>
            </a:pPr>
            <a:r>
              <a:rPr lang="en-US" sz="3000" dirty="0">
                <a:solidFill>
                  <a:schemeClr val="tx1"/>
                </a:solidFill>
              </a:rPr>
              <a:t>Click on the one that best fits your needs</a:t>
            </a:r>
          </a:p>
          <a:p>
            <a:pPr marL="0" indent="0">
              <a:buNone/>
            </a:pPr>
            <a:endParaRPr lang="en-US" sz="2000" dirty="0"/>
          </a:p>
        </p:txBody>
      </p:sp>
      <p:pic>
        <p:nvPicPr>
          <p:cNvPr id="4" name="Picture 3" descr="Motorized wheelchair user carrying his chil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26494" cy="3127828"/>
          </a:xfrm>
          <a:prstGeom prst="rect">
            <a:avLst/>
          </a:prstGeom>
        </p:spPr>
      </p:pic>
    </p:spTree>
    <p:extLst>
      <p:ext uri="{BB962C8B-B14F-4D97-AF65-F5344CB8AC3E}">
        <p14:creationId xmlns:p14="http://schemas.microsoft.com/office/powerpoint/2010/main" val="89593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202" y="53788"/>
            <a:ext cx="7100194" cy="1309499"/>
          </a:xfrm>
        </p:spPr>
        <p:txBody>
          <a:bodyPr>
            <a:normAutofit/>
          </a:bodyPr>
          <a:lstStyle/>
          <a:p>
            <a:pPr algn="ctr"/>
            <a:r>
              <a:rPr lang="en-US" sz="4000" dirty="0">
                <a:solidFill>
                  <a:schemeClr val="tx1"/>
                </a:solidFill>
              </a:rPr>
              <a:t>Navigating the HAIL Website: </a:t>
            </a:r>
            <a:br>
              <a:rPr lang="en-US" sz="4000" dirty="0">
                <a:solidFill>
                  <a:schemeClr val="tx1"/>
                </a:solidFill>
              </a:rPr>
            </a:br>
            <a:r>
              <a:rPr lang="en-US" sz="4000" i="1" dirty="0">
                <a:solidFill>
                  <a:schemeClr val="tx1"/>
                </a:solidFill>
              </a:rPr>
              <a:t>FAQ and Suggestion Box -Cont’d</a:t>
            </a:r>
          </a:p>
        </p:txBody>
      </p:sp>
      <p:sp>
        <p:nvSpPr>
          <p:cNvPr id="3" name="Content Placeholder 2"/>
          <p:cNvSpPr>
            <a:spLocks noGrp="1"/>
          </p:cNvSpPr>
          <p:nvPr>
            <p:ph idx="1"/>
          </p:nvPr>
        </p:nvSpPr>
        <p:spPr>
          <a:xfrm>
            <a:off x="1087347" y="1924939"/>
            <a:ext cx="9834081" cy="4525963"/>
          </a:xfrm>
        </p:spPr>
        <p:txBody>
          <a:bodyPr/>
          <a:lstStyle/>
          <a:p>
            <a:pPr>
              <a:lnSpc>
                <a:spcPct val="150000"/>
              </a:lnSpc>
            </a:pPr>
            <a:r>
              <a:rPr lang="en-US" sz="3000" dirty="0">
                <a:solidFill>
                  <a:schemeClr val="tx1"/>
                </a:solidFill>
              </a:rPr>
              <a:t>You might find answers to some of your questions</a:t>
            </a:r>
          </a:p>
          <a:p>
            <a:pPr>
              <a:lnSpc>
                <a:spcPct val="100000"/>
              </a:lnSpc>
            </a:pPr>
            <a:r>
              <a:rPr lang="en-US" sz="3000" dirty="0">
                <a:solidFill>
                  <a:schemeClr val="tx1"/>
                </a:solidFill>
              </a:rPr>
              <a:t>If not, please use the Suggestion Box to email your questions and comments to us. We will get back to you as soon as possible.</a:t>
            </a:r>
          </a:p>
        </p:txBody>
      </p:sp>
      <p:pic>
        <p:nvPicPr>
          <p:cNvPr id="4" name="Picture 3" descr="Road signs. One says questions, the other says answers. "/>
          <p:cNvPicPr>
            <a:picLocks noChangeAspect="1"/>
          </p:cNvPicPr>
          <p:nvPr/>
        </p:nvPicPr>
        <p:blipFill>
          <a:blip r:embed="rId2"/>
          <a:stretch>
            <a:fillRect/>
          </a:stretch>
        </p:blipFill>
        <p:spPr>
          <a:xfrm>
            <a:off x="122945" y="53788"/>
            <a:ext cx="2477730" cy="1644791"/>
          </a:xfrm>
          <a:prstGeom prst="rect">
            <a:avLst/>
          </a:prstGeom>
        </p:spPr>
      </p:pic>
    </p:spTree>
    <p:extLst>
      <p:ext uri="{BB962C8B-B14F-4D97-AF65-F5344CB8AC3E}">
        <p14:creationId xmlns:p14="http://schemas.microsoft.com/office/powerpoint/2010/main" val="31318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9582" y="178258"/>
            <a:ext cx="11234243" cy="1512147"/>
          </a:xfrm>
        </p:spPr>
        <p:txBody>
          <a:bodyPr>
            <a:normAutofit/>
          </a:bodyPr>
          <a:lstStyle/>
          <a:p>
            <a:pPr algn="ctr"/>
            <a:r>
              <a:rPr lang="en-US" sz="4000" dirty="0">
                <a:solidFill>
                  <a:schemeClr val="tx1"/>
                </a:solidFill>
              </a:rPr>
              <a:t>Navigating the HAIL website: </a:t>
            </a:r>
            <a:r>
              <a:rPr lang="en-US" sz="4000" i="1" dirty="0">
                <a:solidFill>
                  <a:schemeClr val="tx1"/>
                </a:solidFill>
              </a:rPr>
              <a:t>IL Specialist toolkit- Cont’d</a:t>
            </a:r>
            <a:endParaRPr lang="en-US" sz="4000" i="1" dirty="0"/>
          </a:p>
        </p:txBody>
      </p:sp>
      <p:sp>
        <p:nvSpPr>
          <p:cNvPr id="5" name="TextBox 4"/>
          <p:cNvSpPr txBox="1"/>
          <p:nvPr/>
        </p:nvSpPr>
        <p:spPr>
          <a:xfrm>
            <a:off x="1008234" y="1789258"/>
            <a:ext cx="9724768" cy="2554545"/>
          </a:xfrm>
          <a:prstGeom prst="rect">
            <a:avLst/>
          </a:prstGeom>
          <a:noFill/>
        </p:spPr>
        <p:txBody>
          <a:bodyPr wrap="square" rtlCol="0">
            <a:spAutoFit/>
          </a:bodyPr>
          <a:lstStyle/>
          <a:p>
            <a:pPr marL="285750" indent="-285750" fontAlgn="base">
              <a:spcAft>
                <a:spcPts val="1200"/>
              </a:spcAft>
              <a:buFont typeface="Arial" charset="0"/>
              <a:buChar char="•"/>
            </a:pPr>
            <a:r>
              <a:rPr lang="en-US" sz="3000" dirty="0"/>
              <a:t>Training materials we used to teach Independent Living Specialists and people with disabilities on how to use the HAIL program</a:t>
            </a:r>
          </a:p>
          <a:p>
            <a:pPr marL="285750" indent="-285750" fontAlgn="base">
              <a:buFont typeface="Arial" charset="0"/>
              <a:buChar char="•"/>
            </a:pPr>
            <a:r>
              <a:rPr lang="en-US" sz="3000" dirty="0"/>
              <a:t>Resources such as checklists, worksheets, and forms to help with setting and achieving short term health goals</a:t>
            </a:r>
          </a:p>
        </p:txBody>
      </p:sp>
    </p:spTree>
    <p:extLst>
      <p:ext uri="{BB962C8B-B14F-4D97-AF65-F5344CB8AC3E}">
        <p14:creationId xmlns:p14="http://schemas.microsoft.com/office/powerpoint/2010/main" val="77375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6" y="499534"/>
            <a:ext cx="10772775" cy="3042805"/>
          </a:xfrm>
        </p:spPr>
        <p:txBody>
          <a:bodyPr>
            <a:normAutofit/>
          </a:bodyPr>
          <a:lstStyle/>
          <a:p>
            <a:pPr algn="ctr"/>
            <a:r>
              <a:rPr lang="en-US" sz="4000" dirty="0">
                <a:solidFill>
                  <a:schemeClr val="tx1"/>
                </a:solidFill>
              </a:rPr>
              <a:t>Practice</a:t>
            </a:r>
            <a:br>
              <a:rPr lang="en-US" sz="4000" dirty="0">
                <a:solidFill>
                  <a:schemeClr val="tx1"/>
                </a:solidFill>
              </a:rPr>
            </a:br>
            <a:br>
              <a:rPr lang="en-US" sz="4000" dirty="0">
                <a:solidFill>
                  <a:schemeClr val="tx1"/>
                </a:solidFill>
              </a:rPr>
            </a:br>
            <a:r>
              <a:rPr lang="en-US" sz="4000" i="1" dirty="0">
                <a:solidFill>
                  <a:schemeClr val="tx1"/>
                </a:solidFill>
              </a:rPr>
              <a:t>Let’s try some examples</a:t>
            </a:r>
          </a:p>
        </p:txBody>
      </p:sp>
      <p:pic>
        <p:nvPicPr>
          <p:cNvPr id="4" name="Content Placeholder 3" descr="Woman writing &quot;Let's do it&quot; with a marker. "/>
          <p:cNvPicPr>
            <a:picLocks noGrp="1" noChangeAspect="1"/>
          </p:cNvPicPr>
          <p:nvPr>
            <p:ph idx="1"/>
          </p:nvPr>
        </p:nvPicPr>
        <p:blipFill>
          <a:blip r:embed="rId2"/>
          <a:stretch>
            <a:fillRect/>
          </a:stretch>
        </p:blipFill>
        <p:spPr>
          <a:xfrm>
            <a:off x="4820228" y="3542339"/>
            <a:ext cx="2664736" cy="1805251"/>
          </a:xfrm>
          <a:prstGeom prst="rect">
            <a:avLst/>
          </a:prstGeom>
        </p:spPr>
      </p:pic>
    </p:spTree>
    <p:extLst>
      <p:ext uri="{BB962C8B-B14F-4D97-AF65-F5344CB8AC3E}">
        <p14:creationId xmlns:p14="http://schemas.microsoft.com/office/powerpoint/2010/main" val="25815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769" y="100156"/>
            <a:ext cx="10772775" cy="845241"/>
          </a:xfrm>
        </p:spPr>
        <p:txBody>
          <a:bodyPr>
            <a:normAutofit/>
          </a:bodyPr>
          <a:lstStyle/>
          <a:p>
            <a:pPr algn="ctr"/>
            <a:r>
              <a:rPr lang="en-US" sz="4000" dirty="0">
                <a:solidFill>
                  <a:schemeClr val="tx1"/>
                </a:solidFill>
              </a:rPr>
              <a:t>Example</a:t>
            </a:r>
          </a:p>
        </p:txBody>
      </p:sp>
      <p:sp>
        <p:nvSpPr>
          <p:cNvPr id="3" name="Content Placeholder 2"/>
          <p:cNvSpPr>
            <a:spLocks noGrp="1"/>
          </p:cNvSpPr>
          <p:nvPr>
            <p:ph idx="1"/>
          </p:nvPr>
        </p:nvSpPr>
        <p:spPr>
          <a:xfrm>
            <a:off x="232756" y="1581379"/>
            <a:ext cx="8888440" cy="3738767"/>
          </a:xfrm>
        </p:spPr>
        <p:txBody>
          <a:bodyPr>
            <a:normAutofit/>
          </a:bodyPr>
          <a:lstStyle/>
          <a:p>
            <a:pPr>
              <a:lnSpc>
                <a:spcPct val="150000"/>
              </a:lnSpc>
              <a:buFont typeface="Arial"/>
              <a:buChar char="•"/>
            </a:pPr>
            <a:r>
              <a:rPr lang="en-US" sz="3200" i="1" dirty="0" err="1">
                <a:solidFill>
                  <a:schemeClr val="tx1"/>
                </a:solidFill>
              </a:rPr>
              <a:t>Shawntell</a:t>
            </a:r>
            <a:r>
              <a:rPr lang="en-US" sz="3200" i="1" dirty="0">
                <a:solidFill>
                  <a:schemeClr val="tx1"/>
                </a:solidFill>
              </a:rPr>
              <a:t> is 50 years old with Parkinson’s disease;</a:t>
            </a:r>
          </a:p>
          <a:p>
            <a:pPr>
              <a:lnSpc>
                <a:spcPct val="150000"/>
              </a:lnSpc>
              <a:buFont typeface="Arial"/>
              <a:buChar char="•"/>
            </a:pPr>
            <a:r>
              <a:rPr lang="en-US" sz="3200" i="1" dirty="0">
                <a:solidFill>
                  <a:schemeClr val="tx1"/>
                </a:solidFill>
              </a:rPr>
              <a:t>She has problems with walking;</a:t>
            </a:r>
          </a:p>
          <a:p>
            <a:pPr>
              <a:lnSpc>
                <a:spcPct val="150000"/>
              </a:lnSpc>
              <a:buFont typeface="Arial"/>
              <a:buChar char="•"/>
            </a:pPr>
            <a:r>
              <a:rPr lang="en-US" sz="3200" i="1" dirty="0">
                <a:solidFill>
                  <a:schemeClr val="tx1"/>
                </a:solidFill>
              </a:rPr>
              <a:t>She feels sad and frustrated about her illness;</a:t>
            </a:r>
            <a:endParaRPr lang="en-US" sz="3200" dirty="0">
              <a:solidFill>
                <a:schemeClr val="tx1"/>
              </a:solidFill>
            </a:endParaRPr>
          </a:p>
          <a:p>
            <a:pPr>
              <a:lnSpc>
                <a:spcPct val="150000"/>
              </a:lnSpc>
              <a:buFont typeface="Arial"/>
              <a:buChar char="•"/>
            </a:pPr>
            <a:r>
              <a:rPr lang="en-US" sz="3200" i="1" dirty="0">
                <a:solidFill>
                  <a:schemeClr val="tx1"/>
                </a:solidFill>
              </a:rPr>
              <a:t>She visits her local </a:t>
            </a:r>
            <a:r>
              <a:rPr lang="en-US" sz="3200" i="1" dirty="0" err="1">
                <a:solidFill>
                  <a:schemeClr val="tx1"/>
                </a:solidFill>
              </a:rPr>
              <a:t>CIL</a:t>
            </a:r>
            <a:r>
              <a:rPr lang="en-US" sz="3200" i="1" dirty="0">
                <a:solidFill>
                  <a:schemeClr val="tx1"/>
                </a:solidFill>
              </a:rPr>
              <a:t>.</a:t>
            </a:r>
          </a:p>
        </p:txBody>
      </p:sp>
      <p:pic>
        <p:nvPicPr>
          <p:cNvPr id="5" name="Picture 4" descr="A woman using a walker in a shopping mal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7575" y="1115866"/>
            <a:ext cx="2729455" cy="5362426"/>
          </a:xfrm>
          <a:prstGeom prst="rect">
            <a:avLst/>
          </a:prstGeom>
        </p:spPr>
      </p:pic>
    </p:spTree>
    <p:extLst>
      <p:ext uri="{BB962C8B-B14F-4D97-AF65-F5344CB8AC3E}">
        <p14:creationId xmlns:p14="http://schemas.microsoft.com/office/powerpoint/2010/main" val="128412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978" y="134187"/>
            <a:ext cx="7495276" cy="578735"/>
          </a:xfrm>
        </p:spPr>
        <p:txBody>
          <a:bodyPr>
            <a:noAutofit/>
          </a:bodyPr>
          <a:lstStyle/>
          <a:p>
            <a:pPr algn="ctr"/>
            <a:r>
              <a:rPr lang="en-US" sz="4000" dirty="0">
                <a:solidFill>
                  <a:schemeClr val="tx1"/>
                </a:solidFill>
              </a:rPr>
              <a:t>Example-Contd.</a:t>
            </a:r>
          </a:p>
        </p:txBody>
      </p:sp>
      <p:sp>
        <p:nvSpPr>
          <p:cNvPr id="3" name="Content Placeholder 2"/>
          <p:cNvSpPr>
            <a:spLocks noGrp="1"/>
          </p:cNvSpPr>
          <p:nvPr>
            <p:ph idx="1"/>
          </p:nvPr>
        </p:nvSpPr>
        <p:spPr>
          <a:xfrm>
            <a:off x="811816" y="1022888"/>
            <a:ext cx="10515600" cy="5253926"/>
          </a:xfrm>
        </p:spPr>
        <p:txBody>
          <a:bodyPr>
            <a:noAutofit/>
          </a:bodyPr>
          <a:lstStyle/>
          <a:p>
            <a:pPr marL="0" indent="0">
              <a:lnSpc>
                <a:spcPct val="100000"/>
              </a:lnSpc>
              <a:spcBef>
                <a:spcPts val="0"/>
              </a:spcBef>
              <a:spcAft>
                <a:spcPts val="1200"/>
              </a:spcAft>
              <a:buNone/>
            </a:pPr>
            <a:r>
              <a:rPr lang="en-US" sz="3000" i="1" dirty="0">
                <a:solidFill>
                  <a:schemeClr val="tx1"/>
                </a:solidFill>
              </a:rPr>
              <a:t>After talking with her ILS , </a:t>
            </a:r>
            <a:r>
              <a:rPr lang="en-US" sz="3000" i="1" dirty="0" err="1">
                <a:solidFill>
                  <a:schemeClr val="tx1"/>
                </a:solidFill>
              </a:rPr>
              <a:t>Shawntell</a:t>
            </a:r>
            <a:r>
              <a:rPr lang="en-US" sz="3000" i="1" dirty="0">
                <a:solidFill>
                  <a:schemeClr val="tx1"/>
                </a:solidFill>
              </a:rPr>
              <a:t> decides to explore the following topics on the website:</a:t>
            </a:r>
          </a:p>
          <a:p>
            <a:pPr>
              <a:lnSpc>
                <a:spcPct val="100000"/>
              </a:lnSpc>
              <a:spcBef>
                <a:spcPts val="0"/>
              </a:spcBef>
              <a:spcAft>
                <a:spcPts val="1200"/>
              </a:spcAft>
            </a:pPr>
            <a:r>
              <a:rPr lang="en-US" sz="3000" dirty="0">
                <a:solidFill>
                  <a:schemeClr val="tx1"/>
                </a:solidFill>
              </a:rPr>
              <a:t>Consumer Skills: </a:t>
            </a:r>
            <a:r>
              <a:rPr lang="en-US" sz="3000" dirty="0" err="1">
                <a:solidFill>
                  <a:schemeClr val="tx1"/>
                </a:solidFill>
              </a:rPr>
              <a:t>Shawntell</a:t>
            </a:r>
            <a:r>
              <a:rPr lang="en-US" sz="3000" dirty="0">
                <a:solidFill>
                  <a:schemeClr val="tx1"/>
                </a:solidFill>
              </a:rPr>
              <a:t> decides she would like more information on Assistive Technology and walkers</a:t>
            </a:r>
          </a:p>
          <a:p>
            <a:pPr>
              <a:lnSpc>
                <a:spcPct val="100000"/>
              </a:lnSpc>
            </a:pPr>
            <a:r>
              <a:rPr lang="en-US" sz="3000" dirty="0">
                <a:solidFill>
                  <a:schemeClr val="tx1"/>
                </a:solidFill>
              </a:rPr>
              <a:t>Finding Resources: </a:t>
            </a:r>
            <a:r>
              <a:rPr lang="en-US" sz="3000" dirty="0" err="1">
                <a:solidFill>
                  <a:schemeClr val="tx1"/>
                </a:solidFill>
              </a:rPr>
              <a:t>Shawntell</a:t>
            </a:r>
            <a:r>
              <a:rPr lang="en-US" sz="3000" dirty="0">
                <a:solidFill>
                  <a:schemeClr val="tx1"/>
                </a:solidFill>
              </a:rPr>
              <a:t> decides to address her sadness by searching for information on depression</a:t>
            </a:r>
          </a:p>
        </p:txBody>
      </p:sp>
    </p:spTree>
    <p:extLst>
      <p:ext uri="{BB962C8B-B14F-4D97-AF65-F5344CB8AC3E}">
        <p14:creationId xmlns:p14="http://schemas.microsoft.com/office/powerpoint/2010/main" val="219557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769" y="100156"/>
            <a:ext cx="10772775" cy="845241"/>
          </a:xfrm>
        </p:spPr>
        <p:txBody>
          <a:bodyPr>
            <a:normAutofit/>
          </a:bodyPr>
          <a:lstStyle/>
          <a:p>
            <a:pPr algn="ctr"/>
            <a:r>
              <a:rPr lang="en-US" sz="4000" dirty="0">
                <a:solidFill>
                  <a:schemeClr val="tx1"/>
                </a:solidFill>
              </a:rPr>
              <a:t>Example-</a:t>
            </a:r>
            <a:r>
              <a:rPr lang="en-US" sz="4000">
                <a:solidFill>
                  <a:schemeClr val="tx1"/>
                </a:solidFill>
              </a:rPr>
              <a:t>Ctd</a:t>
            </a:r>
            <a:r>
              <a:rPr lang="en-US" sz="4000" dirty="0">
                <a:solidFill>
                  <a:schemeClr val="tx1"/>
                </a:solidFill>
              </a:rPr>
              <a:t>.</a:t>
            </a:r>
          </a:p>
        </p:txBody>
      </p:sp>
      <p:sp>
        <p:nvSpPr>
          <p:cNvPr id="3" name="Content Placeholder 2"/>
          <p:cNvSpPr>
            <a:spLocks noGrp="1"/>
          </p:cNvSpPr>
          <p:nvPr>
            <p:ph idx="1"/>
          </p:nvPr>
        </p:nvSpPr>
        <p:spPr>
          <a:xfrm>
            <a:off x="232756" y="1581379"/>
            <a:ext cx="8888440" cy="2652293"/>
          </a:xfrm>
        </p:spPr>
        <p:txBody>
          <a:bodyPr>
            <a:normAutofit/>
          </a:bodyPr>
          <a:lstStyle/>
          <a:p>
            <a:pPr marL="0" indent="0">
              <a:lnSpc>
                <a:spcPct val="100000"/>
              </a:lnSpc>
              <a:spcBef>
                <a:spcPts val="0"/>
              </a:spcBef>
              <a:buNone/>
            </a:pPr>
            <a:r>
              <a:rPr lang="en-US" sz="3200" i="1" dirty="0">
                <a:solidFill>
                  <a:schemeClr val="tx1"/>
                </a:solidFill>
              </a:rPr>
              <a:t>Based on the resources she finds on  the HAIL website, </a:t>
            </a:r>
            <a:r>
              <a:rPr lang="en-US" sz="3200" i="1" dirty="0" err="1">
                <a:solidFill>
                  <a:schemeClr val="tx1"/>
                </a:solidFill>
              </a:rPr>
              <a:t>Shawntell</a:t>
            </a:r>
            <a:r>
              <a:rPr lang="en-US" sz="3200" i="1" dirty="0">
                <a:solidFill>
                  <a:schemeClr val="tx1"/>
                </a:solidFill>
              </a:rPr>
              <a:t> goes back to her ILS to set goals to address her depression and problems with walking.</a:t>
            </a:r>
          </a:p>
        </p:txBody>
      </p:sp>
      <p:pic>
        <p:nvPicPr>
          <p:cNvPr id="5" name="Picture 4" descr="Woman using a walker in a shopping mal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7575" y="1115866"/>
            <a:ext cx="2729455" cy="5362426"/>
          </a:xfrm>
          <a:prstGeom prst="rect">
            <a:avLst/>
          </a:prstGeom>
        </p:spPr>
      </p:pic>
    </p:spTree>
    <p:extLst>
      <p:ext uri="{BB962C8B-B14F-4D97-AF65-F5344CB8AC3E}">
        <p14:creationId xmlns:p14="http://schemas.microsoft.com/office/powerpoint/2010/main" val="147038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75" y="0"/>
            <a:ext cx="10772775" cy="1512147"/>
          </a:xfrm>
        </p:spPr>
        <p:txBody>
          <a:bodyPr>
            <a:normAutofit/>
          </a:bodyPr>
          <a:lstStyle/>
          <a:p>
            <a:pPr algn="ctr"/>
            <a:r>
              <a:rPr lang="en-US" sz="4000" dirty="0">
                <a:solidFill>
                  <a:schemeClr val="tx1"/>
                </a:solidFill>
              </a:rPr>
              <a:t>Any Questions?</a:t>
            </a:r>
          </a:p>
        </p:txBody>
      </p:sp>
      <p:pic>
        <p:nvPicPr>
          <p:cNvPr id="4" name="Picture 3" descr="man with chin in hand to indicate thought, for which there is also a thought bubble with a question mark in it. "/>
          <p:cNvPicPr>
            <a:picLocks noChangeAspect="1"/>
          </p:cNvPicPr>
          <p:nvPr/>
        </p:nvPicPr>
        <p:blipFill>
          <a:blip r:embed="rId2"/>
          <a:stretch>
            <a:fillRect/>
          </a:stretch>
        </p:blipFill>
        <p:spPr>
          <a:xfrm>
            <a:off x="4669001" y="1609261"/>
            <a:ext cx="2196489" cy="2129052"/>
          </a:xfrm>
          <a:prstGeom prst="rect">
            <a:avLst/>
          </a:prstGeom>
        </p:spPr>
      </p:pic>
    </p:spTree>
    <p:extLst>
      <p:ext uri="{BB962C8B-B14F-4D97-AF65-F5344CB8AC3E}">
        <p14:creationId xmlns:p14="http://schemas.microsoft.com/office/powerpoint/2010/main" val="112940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792" y="0"/>
            <a:ext cx="10772775" cy="840259"/>
          </a:xfrm>
        </p:spPr>
        <p:txBody>
          <a:bodyPr>
            <a:normAutofit/>
          </a:bodyPr>
          <a:lstStyle/>
          <a:p>
            <a:pPr algn="ctr"/>
            <a:r>
              <a:rPr lang="en-US" sz="4000" dirty="0">
                <a:solidFill>
                  <a:schemeClr val="tx1"/>
                </a:solidFill>
              </a:rPr>
              <a:t>Module 3- HAIL Website </a:t>
            </a:r>
          </a:p>
        </p:txBody>
      </p:sp>
      <p:sp>
        <p:nvSpPr>
          <p:cNvPr id="3" name="Content Placeholder 2"/>
          <p:cNvSpPr>
            <a:spLocks noGrp="1"/>
          </p:cNvSpPr>
          <p:nvPr>
            <p:ph idx="1"/>
          </p:nvPr>
        </p:nvSpPr>
        <p:spPr>
          <a:xfrm>
            <a:off x="484506" y="1264259"/>
            <a:ext cx="10772775" cy="4926476"/>
          </a:xfrm>
        </p:spPr>
        <p:txBody>
          <a:bodyPr>
            <a:norm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dirty="0">
                <a:solidFill>
                  <a:schemeClr val="tx1"/>
                </a:solidFill>
              </a:rPr>
              <a:t>Learning Outcomes</a:t>
            </a:r>
          </a:p>
          <a:p>
            <a:pPr defTabSz="914400">
              <a:lnSpc>
                <a:spcPct val="100000"/>
              </a:lnSpc>
              <a:spcBef>
                <a:spcPts val="0"/>
              </a:spcBef>
              <a:spcAft>
                <a:spcPts val="1200"/>
              </a:spcAft>
            </a:pPr>
            <a:r>
              <a:rPr lang="en-US" sz="3000" dirty="0">
                <a:solidFill>
                  <a:schemeClr val="tx1"/>
                </a:solidFill>
              </a:rPr>
              <a:t>To be able to navigate and find resources to address mobility related disabilities and secondary conditions of pain, depression, and fatigue </a:t>
            </a:r>
          </a:p>
          <a:p>
            <a:pPr defTabSz="914400">
              <a:lnSpc>
                <a:spcPct val="100000"/>
              </a:lnSpc>
              <a:spcBef>
                <a:spcPts val="0"/>
              </a:spcBef>
              <a:spcAft>
                <a:spcPts val="1200"/>
              </a:spcAft>
            </a:pPr>
            <a:r>
              <a:rPr lang="en-US" sz="3000" dirty="0">
                <a:solidFill>
                  <a:schemeClr val="tx1"/>
                </a:solidFill>
              </a:rPr>
              <a:t>To be able to navigate and find resources to empower consumers to better manage their healthcare</a:t>
            </a:r>
          </a:p>
          <a:p>
            <a:pPr defTabSz="914400">
              <a:lnSpc>
                <a:spcPct val="150000"/>
              </a:lnSpc>
              <a:spcBef>
                <a:spcPts val="0"/>
              </a:spcBef>
            </a:pPr>
            <a:r>
              <a:rPr lang="en-US" sz="3000" dirty="0">
                <a:solidFill>
                  <a:schemeClr val="tx1"/>
                </a:solidFill>
              </a:rPr>
              <a:t>To be able to download information from the website if needed</a:t>
            </a:r>
          </a:p>
        </p:txBody>
      </p:sp>
      <p:pic>
        <p:nvPicPr>
          <p:cNvPr id="8" name="Picture 7" descr="Stethoscope on top of an open boo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0333" y="31100"/>
            <a:ext cx="3201667" cy="2125362"/>
          </a:xfrm>
          <a:prstGeom prst="rect">
            <a:avLst/>
          </a:prstGeom>
        </p:spPr>
      </p:pic>
    </p:spTree>
    <p:extLst>
      <p:ext uri="{BB962C8B-B14F-4D97-AF65-F5344CB8AC3E}">
        <p14:creationId xmlns:p14="http://schemas.microsoft.com/office/powerpoint/2010/main" val="54857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6" y="0"/>
            <a:ext cx="10772775" cy="1512147"/>
          </a:xfrm>
        </p:spPr>
        <p:txBody>
          <a:bodyPr>
            <a:normAutofit/>
          </a:bodyPr>
          <a:lstStyle/>
          <a:p>
            <a:pPr algn="ctr"/>
            <a:r>
              <a:rPr lang="en-US" sz="4000" dirty="0">
                <a:solidFill>
                  <a:schemeClr val="tx1"/>
                </a:solidFill>
              </a:rPr>
              <a:t>Contents</a:t>
            </a:r>
          </a:p>
        </p:txBody>
      </p:sp>
      <p:sp>
        <p:nvSpPr>
          <p:cNvPr id="3" name="Content Placeholder 2"/>
          <p:cNvSpPr>
            <a:spLocks noGrp="1"/>
          </p:cNvSpPr>
          <p:nvPr>
            <p:ph idx="1"/>
          </p:nvPr>
        </p:nvSpPr>
        <p:spPr>
          <a:xfrm>
            <a:off x="914401" y="2343036"/>
            <a:ext cx="10515600" cy="4135255"/>
          </a:xfrm>
        </p:spPr>
        <p:txBody>
          <a:bodyPr>
            <a:normAutofit/>
          </a:bodyPr>
          <a:lstStyle/>
          <a:p>
            <a:pPr marL="0" indent="0">
              <a:buNone/>
            </a:pPr>
            <a:r>
              <a:rPr lang="en-US" dirty="0"/>
              <a:t> </a:t>
            </a:r>
          </a:p>
          <a:p>
            <a:pPr marL="914400" lvl="1" indent="-457200">
              <a:lnSpc>
                <a:spcPct val="150000"/>
              </a:lnSpc>
              <a:buFont typeface="+mj-lt"/>
              <a:buAutoNum type="arabicPeriod"/>
            </a:pPr>
            <a:r>
              <a:rPr lang="en-US" sz="3000" dirty="0">
                <a:solidFill>
                  <a:schemeClr val="tx1"/>
                </a:solidFill>
              </a:rPr>
              <a:t>Technology requirements needed to access the website</a:t>
            </a:r>
          </a:p>
          <a:p>
            <a:pPr marL="914400" lvl="1" indent="-457200">
              <a:lnSpc>
                <a:spcPct val="150000"/>
              </a:lnSpc>
              <a:buFont typeface="+mj-lt"/>
              <a:buAutoNum type="arabicPeriod"/>
            </a:pPr>
            <a:r>
              <a:rPr lang="en-US" sz="3000" dirty="0">
                <a:solidFill>
                  <a:schemeClr val="tx1"/>
                </a:solidFill>
              </a:rPr>
              <a:t>Demonstration on how to navigate the website</a:t>
            </a:r>
          </a:p>
          <a:p>
            <a:pPr marL="914400" lvl="1" indent="-457200">
              <a:lnSpc>
                <a:spcPct val="150000"/>
              </a:lnSpc>
              <a:buFont typeface="+mj-lt"/>
              <a:buAutoNum type="arabicPeriod"/>
            </a:pPr>
            <a:r>
              <a:rPr lang="en-US" sz="3000" dirty="0">
                <a:solidFill>
                  <a:schemeClr val="tx1"/>
                </a:solidFill>
              </a:rPr>
              <a:t>Resources available on the HAIL website</a:t>
            </a:r>
          </a:p>
          <a:p>
            <a:pPr marL="914400" lvl="1" indent="-457200">
              <a:lnSpc>
                <a:spcPct val="150000"/>
              </a:lnSpc>
              <a:buFont typeface="+mj-lt"/>
              <a:buAutoNum type="arabicPeriod"/>
            </a:pPr>
            <a:r>
              <a:rPr lang="en-US" sz="3000" dirty="0">
                <a:solidFill>
                  <a:schemeClr val="tx1"/>
                </a:solidFill>
              </a:rPr>
              <a:t>Practice with examples</a:t>
            </a:r>
          </a:p>
        </p:txBody>
      </p:sp>
      <p:pic>
        <p:nvPicPr>
          <p:cNvPr id="6" name="Picture 5" descr="The enter key on a computer keyboard but it says &quot;Healthcare.&quo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37" y="117883"/>
            <a:ext cx="3453491" cy="2219051"/>
          </a:xfrm>
          <a:prstGeom prst="rect">
            <a:avLst/>
          </a:prstGeom>
        </p:spPr>
      </p:pic>
    </p:spTree>
    <p:extLst>
      <p:ext uri="{BB962C8B-B14F-4D97-AF65-F5344CB8AC3E}">
        <p14:creationId xmlns:p14="http://schemas.microsoft.com/office/powerpoint/2010/main" val="153408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ittle girl getting sprayed in the face with a hose. In the stream of water, it says &quot;Information.&quot; "/>
          <p:cNvPicPr>
            <a:picLocks noGrp="1" noChangeAspect="1"/>
          </p:cNvPicPr>
          <p:nvPr>
            <p:ph idx="1"/>
          </p:nvPr>
        </p:nvPicPr>
        <p:blipFill>
          <a:blip r:embed="rId3">
            <a:extLst>
              <a:ext uri="{28A0092B-C50C-407E-A947-70E740481C1C}">
                <a14:useLocalDpi xmlns:a14="http://schemas.microsoft.com/office/drawing/2010/main" val="0"/>
              </a:ext>
            </a:extLst>
          </a:blip>
          <a:srcRect l="-19741" r="-19741"/>
          <a:stretch>
            <a:fillRect/>
          </a:stretch>
        </p:blipFill>
        <p:spPr>
          <a:xfrm>
            <a:off x="2159397" y="1663554"/>
            <a:ext cx="7886700" cy="4351338"/>
          </a:xfrm>
        </p:spPr>
      </p:pic>
      <p:sp>
        <p:nvSpPr>
          <p:cNvPr id="3" name="Title 2"/>
          <p:cNvSpPr txBox="1">
            <a:spLocks noGrp="1"/>
          </p:cNvSpPr>
          <p:nvPr>
            <p:ph type="title" idx="4294967295"/>
          </p:nvPr>
        </p:nvSpPr>
        <p:spPr>
          <a:xfrm>
            <a:off x="215659" y="256673"/>
            <a:ext cx="11611155"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n-ea"/>
                <a:cs typeface="+mn-cs"/>
              </a:rPr>
              <a:t>Accessing health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n-ea"/>
                <a:cs typeface="+mn-cs"/>
              </a:rPr>
              <a:t>	          should not be like trying to sip water from a fire hose!</a:t>
            </a:r>
          </a:p>
        </p:txBody>
      </p:sp>
    </p:spTree>
    <p:extLst>
      <p:ext uri="{BB962C8B-B14F-4D97-AF65-F5344CB8AC3E}">
        <p14:creationId xmlns:p14="http://schemas.microsoft.com/office/powerpoint/2010/main" val="19274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37" y="300029"/>
            <a:ext cx="8836430" cy="1212888"/>
          </a:xfrm>
        </p:spPr>
        <p:txBody>
          <a:bodyPr>
            <a:normAutofit/>
          </a:bodyPr>
          <a:lstStyle/>
          <a:p>
            <a:pPr algn="ctr"/>
            <a:r>
              <a:rPr lang="en-US" sz="4000" dirty="0">
                <a:solidFill>
                  <a:schemeClr val="tx1"/>
                </a:solidFill>
              </a:rPr>
              <a:t>Tech Requirements to Access the Website</a:t>
            </a:r>
          </a:p>
        </p:txBody>
      </p:sp>
      <p:sp>
        <p:nvSpPr>
          <p:cNvPr id="3" name="Content Placeholder 2"/>
          <p:cNvSpPr>
            <a:spLocks noGrp="1"/>
          </p:cNvSpPr>
          <p:nvPr>
            <p:ph idx="1"/>
          </p:nvPr>
        </p:nvSpPr>
        <p:spPr>
          <a:xfrm>
            <a:off x="840105" y="2543695"/>
            <a:ext cx="10772775" cy="3258589"/>
          </a:xfrm>
        </p:spPr>
        <p:txBody>
          <a:bodyPr>
            <a:normAutofit/>
          </a:bodyPr>
          <a:lstStyle/>
          <a:p>
            <a:pPr>
              <a:lnSpc>
                <a:spcPct val="150000"/>
              </a:lnSpc>
            </a:pPr>
            <a:r>
              <a:rPr lang="en-US" sz="3000" dirty="0">
                <a:solidFill>
                  <a:schemeClr val="tx1"/>
                </a:solidFill>
              </a:rPr>
              <a:t>Internet connection;</a:t>
            </a:r>
          </a:p>
          <a:p>
            <a:pPr>
              <a:lnSpc>
                <a:spcPct val="150000"/>
              </a:lnSpc>
            </a:pPr>
            <a:r>
              <a:rPr lang="en-US" sz="3000" dirty="0">
                <a:solidFill>
                  <a:schemeClr val="tx1"/>
                </a:solidFill>
              </a:rPr>
              <a:t>Computer, Tablets, smartphone;</a:t>
            </a:r>
          </a:p>
          <a:p>
            <a:pPr>
              <a:lnSpc>
                <a:spcPct val="100000"/>
              </a:lnSpc>
            </a:pPr>
            <a:r>
              <a:rPr lang="en-US" sz="3000" dirty="0">
                <a:solidFill>
                  <a:schemeClr val="tx1"/>
                </a:solidFill>
              </a:rPr>
              <a:t>Browsers: Google Chrome, Microsoft Internet Explorer or Mozilla Firefox, etc.</a:t>
            </a:r>
          </a:p>
        </p:txBody>
      </p:sp>
      <p:pic>
        <p:nvPicPr>
          <p:cNvPr id="4" name="Picture 3" descr="A computer mouse on a globe. "/>
          <p:cNvPicPr>
            <a:picLocks noChangeAspect="1"/>
          </p:cNvPicPr>
          <p:nvPr/>
        </p:nvPicPr>
        <p:blipFill>
          <a:blip r:embed="rId2"/>
          <a:stretch>
            <a:fillRect/>
          </a:stretch>
        </p:blipFill>
        <p:spPr>
          <a:xfrm>
            <a:off x="0" y="-8543"/>
            <a:ext cx="2128058" cy="2326017"/>
          </a:xfrm>
          <a:prstGeom prst="rect">
            <a:avLst/>
          </a:prstGeom>
        </p:spPr>
      </p:pic>
    </p:spTree>
    <p:extLst>
      <p:ext uri="{BB962C8B-B14F-4D97-AF65-F5344CB8AC3E}">
        <p14:creationId xmlns:p14="http://schemas.microsoft.com/office/powerpoint/2010/main" val="23327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0136"/>
          </a:xfrm>
        </p:spPr>
        <p:txBody>
          <a:bodyPr>
            <a:normAutofit/>
          </a:bodyPr>
          <a:lstStyle/>
          <a:p>
            <a:pPr algn="ctr"/>
            <a:r>
              <a:rPr lang="en-US" sz="4000" dirty="0">
                <a:solidFill>
                  <a:schemeClr val="tx1"/>
                </a:solidFill>
              </a:rPr>
              <a:t>Navigating the HAIL Searchable Website</a:t>
            </a:r>
          </a:p>
        </p:txBody>
      </p:sp>
      <p:sp>
        <p:nvSpPr>
          <p:cNvPr id="3" name="Content Placeholder 2"/>
          <p:cNvSpPr>
            <a:spLocks noGrp="1"/>
          </p:cNvSpPr>
          <p:nvPr>
            <p:ph idx="1"/>
          </p:nvPr>
        </p:nvSpPr>
        <p:spPr>
          <a:xfrm>
            <a:off x="1026542" y="1635047"/>
            <a:ext cx="10394832" cy="3420032"/>
          </a:xfrm>
        </p:spPr>
        <p:txBody>
          <a:bodyPr>
            <a:normAutofit/>
          </a:bodyPr>
          <a:lstStyle/>
          <a:p>
            <a:pPr marL="0" indent="0" algn="ctr">
              <a:buNone/>
            </a:pPr>
            <a:r>
              <a:rPr lang="en-US" sz="3600" dirty="0">
                <a:hlinkClick r:id="rId2"/>
              </a:rPr>
              <a:t>www.hail.ku.edu</a:t>
            </a:r>
            <a:endParaRPr lang="en-US" sz="3600" dirty="0"/>
          </a:p>
          <a:p>
            <a:pPr>
              <a:lnSpc>
                <a:spcPct val="150000"/>
              </a:lnSpc>
            </a:pPr>
            <a:r>
              <a:rPr lang="en-US" dirty="0">
                <a:solidFill>
                  <a:schemeClr val="tx1"/>
                </a:solidFill>
              </a:rPr>
              <a:t> </a:t>
            </a:r>
            <a:r>
              <a:rPr lang="en-US" sz="3200" dirty="0">
                <a:solidFill>
                  <a:schemeClr val="tx1"/>
                </a:solidFill>
              </a:rPr>
              <a:t>Has information from evidence-based sources </a:t>
            </a:r>
          </a:p>
          <a:p>
            <a:pPr>
              <a:lnSpc>
                <a:spcPct val="100000"/>
              </a:lnSpc>
            </a:pPr>
            <a:r>
              <a:rPr lang="en-US" sz="3200" dirty="0">
                <a:solidFill>
                  <a:schemeClr val="tx1"/>
                </a:solidFill>
              </a:rPr>
              <a:t> Has general information that applies to everyone, plus information that targets people with physical disabilities</a:t>
            </a:r>
          </a:p>
          <a:p>
            <a:pPr marL="0" indent="0" algn="ctr">
              <a:buNone/>
            </a:pPr>
            <a:endParaRPr lang="en-US" dirty="0"/>
          </a:p>
          <a:p>
            <a:pPr marL="0" indent="0" algn="ctr">
              <a:buNone/>
            </a:pPr>
            <a:endParaRPr lang="en-US" dirty="0"/>
          </a:p>
        </p:txBody>
      </p:sp>
      <p:pic>
        <p:nvPicPr>
          <p:cNvPr id="5" name="Picture 4" descr="The access/wheelchair symbol on a computer key. "/>
          <p:cNvPicPr>
            <a:picLocks noChangeAspect="1"/>
          </p:cNvPicPr>
          <p:nvPr/>
        </p:nvPicPr>
        <p:blipFill>
          <a:blip r:embed="rId3"/>
          <a:stretch>
            <a:fillRect/>
          </a:stretch>
        </p:blipFill>
        <p:spPr>
          <a:xfrm>
            <a:off x="9632007" y="4697263"/>
            <a:ext cx="2255193" cy="1686920"/>
          </a:xfrm>
          <a:prstGeom prst="rect">
            <a:avLst/>
          </a:prstGeom>
        </p:spPr>
      </p:pic>
    </p:spTree>
    <p:extLst>
      <p:ext uri="{BB962C8B-B14F-4D97-AF65-F5344CB8AC3E}">
        <p14:creationId xmlns:p14="http://schemas.microsoft.com/office/powerpoint/2010/main" val="122610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0136"/>
          </a:xfrm>
        </p:spPr>
        <p:txBody>
          <a:bodyPr>
            <a:normAutofit/>
          </a:bodyPr>
          <a:lstStyle/>
          <a:p>
            <a:pPr algn="ctr"/>
            <a:r>
              <a:rPr lang="en-US" sz="4000" dirty="0">
                <a:solidFill>
                  <a:schemeClr val="tx1"/>
                </a:solidFill>
              </a:rPr>
              <a:t>Navigating the HAIL Searchable Website </a:t>
            </a:r>
            <a:r>
              <a:rPr lang="en-US" sz="4000" dirty="0" err="1">
                <a:solidFill>
                  <a:schemeClr val="tx1"/>
                </a:solidFill>
              </a:rPr>
              <a:t>ctd</a:t>
            </a:r>
            <a:r>
              <a:rPr lang="en-US" sz="4000" dirty="0">
                <a:solidFill>
                  <a:schemeClr val="tx1"/>
                </a:solidFill>
              </a:rPr>
              <a:t>.</a:t>
            </a:r>
          </a:p>
        </p:txBody>
      </p:sp>
      <p:sp>
        <p:nvSpPr>
          <p:cNvPr id="3" name="Content Placeholder 2"/>
          <p:cNvSpPr>
            <a:spLocks noGrp="1"/>
          </p:cNvSpPr>
          <p:nvPr>
            <p:ph idx="1"/>
          </p:nvPr>
        </p:nvSpPr>
        <p:spPr>
          <a:xfrm>
            <a:off x="2166781" y="1635047"/>
            <a:ext cx="7071360" cy="4749136"/>
          </a:xfrm>
        </p:spPr>
        <p:txBody>
          <a:bodyPr/>
          <a:lstStyle/>
          <a:p>
            <a:pPr marL="0" indent="0" algn="ctr">
              <a:buNone/>
            </a:pPr>
            <a:r>
              <a:rPr lang="en-US" sz="3600" dirty="0">
                <a:hlinkClick r:id="rId2"/>
              </a:rPr>
              <a:t>www.hail.ku.edu</a:t>
            </a:r>
            <a:endParaRPr lang="en-US" sz="3600" dirty="0"/>
          </a:p>
          <a:p>
            <a:pPr marL="0" indent="0" algn="ctr">
              <a:buNone/>
            </a:pPr>
            <a:endParaRPr lang="en-US" dirty="0"/>
          </a:p>
          <a:p>
            <a:pPr marL="0" indent="0" algn="ctr">
              <a:buNone/>
            </a:pPr>
            <a:endParaRPr lang="en-US" dirty="0"/>
          </a:p>
          <a:p>
            <a:pPr marL="0" indent="0" algn="ctr">
              <a:buNone/>
            </a:pPr>
            <a:endParaRPr lang="en-US" dirty="0"/>
          </a:p>
        </p:txBody>
      </p:sp>
      <p:pic>
        <p:nvPicPr>
          <p:cNvPr id="4" name="Picture 3" descr="Young woman with limb difference using a laptop computer. ">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459" y="2575753"/>
            <a:ext cx="2864004" cy="3608645"/>
          </a:xfrm>
          <a:prstGeom prst="rect">
            <a:avLst/>
          </a:prstGeom>
        </p:spPr>
      </p:pic>
    </p:spTree>
    <p:extLst>
      <p:ext uri="{BB962C8B-B14F-4D97-AF65-F5344CB8AC3E}">
        <p14:creationId xmlns:p14="http://schemas.microsoft.com/office/powerpoint/2010/main" val="195553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18" y="0"/>
            <a:ext cx="9290857" cy="1313411"/>
          </a:xfrm>
        </p:spPr>
        <p:txBody>
          <a:bodyPr>
            <a:noAutofit/>
          </a:bodyPr>
          <a:lstStyle/>
          <a:p>
            <a:pPr algn="ctr"/>
            <a:r>
              <a:rPr lang="en-US" sz="4000" dirty="0">
                <a:solidFill>
                  <a:schemeClr val="tx1"/>
                </a:solidFill>
              </a:rPr>
              <a:t>Navigating the HAIL website : </a:t>
            </a:r>
            <a:r>
              <a:rPr lang="en-US" sz="4000" i="1" dirty="0">
                <a:solidFill>
                  <a:schemeClr val="tx1"/>
                </a:solidFill>
              </a:rPr>
              <a:t>Home - Cont’d</a:t>
            </a:r>
          </a:p>
        </p:txBody>
      </p:sp>
      <p:sp>
        <p:nvSpPr>
          <p:cNvPr id="3" name="Content Placeholder 2"/>
          <p:cNvSpPr>
            <a:spLocks noGrp="1"/>
          </p:cNvSpPr>
          <p:nvPr>
            <p:ph idx="1"/>
          </p:nvPr>
        </p:nvSpPr>
        <p:spPr>
          <a:xfrm>
            <a:off x="166256" y="1061862"/>
            <a:ext cx="11837322" cy="5555069"/>
          </a:xfrm>
        </p:spPr>
        <p:txBody>
          <a:bodyPr>
            <a:normAutofit fontScale="47500" lnSpcReduction="20000"/>
          </a:bodyPr>
          <a:lstStyle/>
          <a:p>
            <a:endParaRPr lang="en-US" sz="1800" dirty="0"/>
          </a:p>
          <a:p>
            <a:pPr>
              <a:lnSpc>
                <a:spcPct val="120000"/>
              </a:lnSpc>
            </a:pPr>
            <a:r>
              <a:rPr lang="en-US" sz="6300" dirty="0">
                <a:solidFill>
                  <a:schemeClr val="tx1"/>
                </a:solidFill>
                <a:latin typeface="+mj-lt"/>
              </a:rPr>
              <a:t>In the home page you will be using the following links:</a:t>
            </a:r>
          </a:p>
          <a:p>
            <a:pPr lvl="1">
              <a:lnSpc>
                <a:spcPct val="120000"/>
              </a:lnSpc>
              <a:buFont typeface="Wingdings" charset="2"/>
              <a:buChar char="v"/>
            </a:pPr>
            <a:r>
              <a:rPr lang="en-US" sz="5900" dirty="0">
                <a:solidFill>
                  <a:schemeClr val="tx1"/>
                </a:solidFill>
                <a:latin typeface="+mj-lt"/>
              </a:rPr>
              <a:t>About</a:t>
            </a:r>
          </a:p>
          <a:p>
            <a:pPr lvl="1">
              <a:lnSpc>
                <a:spcPct val="120000"/>
              </a:lnSpc>
              <a:buFont typeface="Wingdings" charset="2"/>
              <a:buChar char="v"/>
            </a:pPr>
            <a:r>
              <a:rPr lang="en-US" sz="5900" dirty="0">
                <a:solidFill>
                  <a:schemeClr val="tx1"/>
                </a:solidFill>
                <a:latin typeface="+mj-lt"/>
              </a:rPr>
              <a:t>Finding Resources</a:t>
            </a:r>
          </a:p>
          <a:p>
            <a:pPr lvl="1">
              <a:lnSpc>
                <a:spcPct val="120000"/>
              </a:lnSpc>
              <a:buFont typeface="Wingdings" charset="2"/>
              <a:buChar char="v"/>
            </a:pPr>
            <a:r>
              <a:rPr lang="en-US" sz="5900" dirty="0">
                <a:solidFill>
                  <a:schemeClr val="tx1"/>
                </a:solidFill>
                <a:latin typeface="+mj-lt"/>
              </a:rPr>
              <a:t>Consumer Skills</a:t>
            </a:r>
          </a:p>
          <a:p>
            <a:pPr lvl="1">
              <a:lnSpc>
                <a:spcPct val="120000"/>
              </a:lnSpc>
              <a:buFont typeface="Wingdings" charset="2"/>
              <a:buChar char="v"/>
            </a:pPr>
            <a:r>
              <a:rPr lang="en-US" sz="5900" dirty="0">
                <a:solidFill>
                  <a:schemeClr val="tx1"/>
                </a:solidFill>
                <a:latin typeface="+mj-lt"/>
              </a:rPr>
              <a:t>Secondary Conditions</a:t>
            </a:r>
          </a:p>
          <a:p>
            <a:pPr lvl="1">
              <a:lnSpc>
                <a:spcPct val="120000"/>
              </a:lnSpc>
              <a:buFont typeface="Wingdings" charset="2"/>
              <a:buChar char="v"/>
            </a:pPr>
            <a:r>
              <a:rPr lang="en-US" sz="5900" dirty="0">
                <a:solidFill>
                  <a:schemeClr val="tx1"/>
                </a:solidFill>
                <a:latin typeface="+mj-lt"/>
              </a:rPr>
              <a:t>FAQ</a:t>
            </a:r>
          </a:p>
          <a:p>
            <a:pPr lvl="1">
              <a:lnSpc>
                <a:spcPct val="120000"/>
              </a:lnSpc>
              <a:buFont typeface="Wingdings" charset="2"/>
              <a:buChar char="v"/>
            </a:pPr>
            <a:r>
              <a:rPr lang="en-US" sz="5900" dirty="0">
                <a:solidFill>
                  <a:schemeClr val="tx1"/>
                </a:solidFill>
                <a:latin typeface="+mj-lt"/>
              </a:rPr>
              <a:t>Suggestion Box</a:t>
            </a:r>
          </a:p>
          <a:p>
            <a:pPr lvl="1">
              <a:lnSpc>
                <a:spcPct val="120000"/>
              </a:lnSpc>
              <a:buFont typeface="Wingdings" charset="2"/>
              <a:buChar char="v"/>
            </a:pPr>
            <a:r>
              <a:rPr lang="en-US" sz="5900" dirty="0">
                <a:solidFill>
                  <a:schemeClr val="tx1"/>
                </a:solidFill>
                <a:latin typeface="+mj-lt"/>
              </a:rPr>
              <a:t>IL Specialist Toolkit</a:t>
            </a:r>
          </a:p>
          <a:p>
            <a:pPr>
              <a:lnSpc>
                <a:spcPct val="120000"/>
              </a:lnSpc>
            </a:pPr>
            <a:r>
              <a:rPr lang="en-US" sz="6300" dirty="0">
                <a:solidFill>
                  <a:schemeClr val="tx1"/>
                </a:solidFill>
                <a:latin typeface="+mj-lt"/>
              </a:rPr>
              <a:t>You may always come back to the home page at anytime to restart your search</a:t>
            </a:r>
          </a:p>
        </p:txBody>
      </p:sp>
    </p:spTree>
    <p:extLst>
      <p:ext uri="{BB962C8B-B14F-4D97-AF65-F5344CB8AC3E}">
        <p14:creationId xmlns:p14="http://schemas.microsoft.com/office/powerpoint/2010/main" val="38263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542"/>
            <a:ext cx="12020204" cy="1118244"/>
          </a:xfrm>
        </p:spPr>
        <p:txBody>
          <a:bodyPr>
            <a:noAutofit/>
          </a:bodyPr>
          <a:lstStyle/>
          <a:p>
            <a:pPr algn="ctr"/>
            <a:r>
              <a:rPr lang="en-US" sz="4000" dirty="0">
                <a:solidFill>
                  <a:schemeClr val="tx1"/>
                </a:solidFill>
              </a:rPr>
              <a:t>Navigating the HAIL website</a:t>
            </a:r>
            <a:r>
              <a:rPr lang="en-US" sz="4000" b="1" dirty="0">
                <a:solidFill>
                  <a:schemeClr val="tx1"/>
                </a:solidFill>
              </a:rPr>
              <a:t>: </a:t>
            </a:r>
            <a:r>
              <a:rPr lang="en-US" sz="4000" i="1" dirty="0">
                <a:solidFill>
                  <a:schemeClr val="tx1"/>
                </a:solidFill>
              </a:rPr>
              <a:t>Finding Resources - Cont’d</a:t>
            </a:r>
            <a:endParaRPr lang="en-US" sz="4000" dirty="0">
              <a:solidFill>
                <a:schemeClr val="tx1"/>
              </a:solidFill>
            </a:endParaRPr>
          </a:p>
        </p:txBody>
      </p:sp>
      <p:sp>
        <p:nvSpPr>
          <p:cNvPr id="3" name="Content Placeholder 2"/>
          <p:cNvSpPr>
            <a:spLocks noGrp="1"/>
          </p:cNvSpPr>
          <p:nvPr>
            <p:ph idx="1"/>
          </p:nvPr>
        </p:nvSpPr>
        <p:spPr>
          <a:xfrm>
            <a:off x="456236" y="1690688"/>
            <a:ext cx="10515600" cy="4351338"/>
          </a:xfrm>
        </p:spPr>
        <p:txBody>
          <a:bodyPr>
            <a:normAutofit/>
          </a:bodyPr>
          <a:lstStyle/>
          <a:p>
            <a:r>
              <a:rPr lang="en-US" sz="3000" dirty="0">
                <a:solidFill>
                  <a:schemeClr val="tx1"/>
                </a:solidFill>
              </a:rPr>
              <a:t>This page has three sections: </a:t>
            </a:r>
          </a:p>
          <a:p>
            <a:pPr lvl="1">
              <a:buFont typeface="Wingdings" charset="2"/>
              <a:buChar char="v"/>
            </a:pPr>
            <a:r>
              <a:rPr lang="en-US" dirty="0">
                <a:solidFill>
                  <a:schemeClr val="tx1"/>
                </a:solidFill>
              </a:rPr>
              <a:t>Physical Disability: Click on the all the options that apply to you. Click N/A if none apply.</a:t>
            </a:r>
          </a:p>
          <a:p>
            <a:pPr lvl="1">
              <a:buFont typeface="Wingdings" charset="2"/>
              <a:buChar char="v"/>
            </a:pPr>
            <a:r>
              <a:rPr lang="en-US" dirty="0">
                <a:solidFill>
                  <a:schemeClr val="tx1"/>
                </a:solidFill>
              </a:rPr>
              <a:t>Secondary Health Conditions: Click on all the conditions for which you would like information. Click N/A if none of the conditions are relevant.</a:t>
            </a:r>
          </a:p>
          <a:p>
            <a:pPr lvl="1">
              <a:buFont typeface="Wingdings" charset="2"/>
              <a:buChar char="v"/>
            </a:pPr>
            <a:r>
              <a:rPr lang="en-US" dirty="0">
                <a:solidFill>
                  <a:schemeClr val="tx1"/>
                </a:solidFill>
              </a:rPr>
              <a:t>Health Resources: Click on all the boxes for which you would like resources. Click N/A if health resources are not applicable to you. </a:t>
            </a:r>
          </a:p>
          <a:p>
            <a:pPr marL="457200" lvl="1" indent="0">
              <a:buNone/>
            </a:pPr>
            <a:endParaRPr lang="en-US" dirty="0">
              <a:solidFill>
                <a:schemeClr val="tx1"/>
              </a:solidFill>
            </a:endParaRPr>
          </a:p>
          <a:p>
            <a:r>
              <a:rPr lang="en-US" sz="2800" dirty="0">
                <a:solidFill>
                  <a:schemeClr val="tx1"/>
                </a:solidFill>
              </a:rPr>
              <a:t>You will need to select at least one option from each section</a:t>
            </a:r>
          </a:p>
          <a:p>
            <a:pPr>
              <a:buFont typeface="Wingdings" charset="2"/>
              <a:buChar char="Ø"/>
            </a:pPr>
            <a:endParaRPr lang="en-US" sz="2800" dirty="0"/>
          </a:p>
          <a:p>
            <a:endParaRPr lang="en-US" dirty="0"/>
          </a:p>
        </p:txBody>
      </p:sp>
    </p:spTree>
    <p:extLst>
      <p:ext uri="{BB962C8B-B14F-4D97-AF65-F5344CB8AC3E}">
        <p14:creationId xmlns:p14="http://schemas.microsoft.com/office/powerpoint/2010/main" val="767286271"/>
      </p:ext>
    </p:extLst>
  </p:cSld>
  <p:clrMapOvr>
    <a:masterClrMapping/>
  </p:clrMapOvr>
</p:sld>
</file>

<file path=ppt/theme/theme1.xml><?xml version="1.0" encoding="utf-8"?>
<a:theme xmlns:a="http://schemas.openxmlformats.org/drawingml/2006/main" name="Metropolita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potx" id="{8659E3A8-EC2F-4C17-BDBE-47BFE5479718}" vid="{F9228E2A-2CAB-4B31-B4AE-E9253C50E6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RTC CL template</Template>
  <TotalTime>4425</TotalTime>
  <Words>967</Words>
  <Application>Microsoft Office PowerPoint</Application>
  <PresentationFormat>Widescreen</PresentationFormat>
  <Paragraphs>82</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Wingdings</vt:lpstr>
      <vt:lpstr>Metropolitan</vt:lpstr>
      <vt:lpstr>Module 3-HAIL website    This module provides an overview of the HAIL website </vt:lpstr>
      <vt:lpstr>Module 3- HAIL Website </vt:lpstr>
      <vt:lpstr>Contents</vt:lpstr>
      <vt:lpstr>Accessing health information             should not be like trying to sip water from a fire hose!</vt:lpstr>
      <vt:lpstr>Tech Requirements to Access the Website</vt:lpstr>
      <vt:lpstr>Navigating the HAIL Searchable Website</vt:lpstr>
      <vt:lpstr>Navigating the HAIL Searchable Website ctd.</vt:lpstr>
      <vt:lpstr>Navigating the HAIL website : Home - Cont’d</vt:lpstr>
      <vt:lpstr>Navigating the HAIL website: Finding Resources - Cont’d</vt:lpstr>
      <vt:lpstr>Navigating the HAIL website: Consumer Skills -Cont’d</vt:lpstr>
      <vt:lpstr>Navigating the HAIL website: Secondary Conditions - Cont’d</vt:lpstr>
      <vt:lpstr>Navigating the HAIL Website:  FAQ and Suggestion Box -Cont’d</vt:lpstr>
      <vt:lpstr>Navigating the HAIL website: IL Specialist toolkit- Cont’d</vt:lpstr>
      <vt:lpstr>Practice  Let’s try some examples</vt:lpstr>
      <vt:lpstr>Example</vt:lpstr>
      <vt:lpstr>Example-Contd.</vt:lpstr>
      <vt:lpstr>Example-Ctd.</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Microsoft Office User</dc:creator>
  <cp:lastModifiedBy>Coulter, Seth L</cp:lastModifiedBy>
  <cp:revision>126</cp:revision>
  <dcterms:created xsi:type="dcterms:W3CDTF">2016-10-18T16:13:22Z</dcterms:created>
  <dcterms:modified xsi:type="dcterms:W3CDTF">2021-04-27T14:44:14Z</dcterms:modified>
</cp:coreProperties>
</file>